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Koncepcja startupu przed walidacją rynku. Październik 2026. Zdjęcie i logo: fal.ai / FLUX.2 pro. Nazwa robocza.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Hipotezy problemów do sprawdzenia w 20 rozmowach. Bez deklarowanych wyników badań klientów.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MVP jako usługa. Sprzęt na wizualizacji fal.ai przedstawia koncepcję, nie własny produkt TEREN.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Dane syntetyczne. (3 900 − 3 450) × 32 = 14 400 zł. Ilustracyjne ±3% pomiaru to ±103,5 m³. Wynik wymaga kontroli metody i niepewności.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Dobór segmentu i lista 40 firm to założenia testu, nie oszacowanie całego rynku. Brak potwierdzonego TAM.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Źródła: propelleraero.com/platform/volume-calculations/; propelleraero.com/workflows/inventory-volume-measurements-workflow/; wingtra.com/drone-for-earthworks-surveying/; enterprise.dji.com/geospatial/earthwork. Odczyt 21.10.2026.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Hipotezy cen netto bez VAT. Wdrożenie abonamentu bez pilotażu: 2 900 zł netto. Pogoda i kwalifikacja operacji wpływają na terminy.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Założenia bez ofert dostawców. Bezpośrednio 5 100 zł, marża 2 800 zł. Przy 32 000 zł kosztów stałych próg to 12 budów. Nalot po 900 zł obniża marżę do 22,8% i podnosi próg do 18 budów.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Cele walidacji na pierwsze 90 dni. Konwersje, popyt i koszt pozyskania klienta nie zostały jeszcze zmierzone.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Harmonogram od zatwierdzenia startu. Cel operacyjny: ≥90% raportów w 48 h od przyjęcia kompletnego nalotu. Okna pogodowe rozliczane oddzielnie.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PAŻP: pansa.pl/zasady-wykonywania-lotow-bsp-w-kategorii-otwartej/; ULC: ulc.gov.pl/kampanie-edukacyjne/miej-drony-pod-kontrola. OPEN m.in. VLOS i do 120 m, zależnie od warunków. Poza OPEN odpowiednia ścieżka kategorii szczególnej. Odczyt 21.10.2026.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 budżetu, nie pozyskane finansowanie. Brak deklarowanych klientów i zespołu. Strona, pełny plan oraz źródła: teren.appbartek.pl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cc-workspace/projects/teren/site/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10896"/>
            <a:ext cx="1234440" cy="341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52760" y="374904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01 / 12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548640" y="632764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59625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Koncepcja startupu przed walidacją rynku. Październik 2026. Zdjęcie i logo: fal.ai / FLUX.2 pro. Nazwa robocza.</a:t>
            </a:r>
            <a:endParaRPr lang="en-US" sz="800" dirty="0"/>
          </a:p>
        </p:txBody>
      </p:sp>
      <p:sp>
        <p:nvSpPr>
          <p:cNvPr id="6" name="Text 2"/>
          <p:cNvSpPr/>
          <p:nvPr/>
        </p:nvSpPr>
        <p:spPr>
          <a:xfrm>
            <a:off x="548640" y="1463040"/>
            <a:ext cx="571500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42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Każdy metr sześcienny</a:t>
            </a:r>
            <a:endParaRPr lang="en-US" sz="42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42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ma swoją cenę.</a:t>
            </a:r>
            <a:endParaRPr lang="en-US" sz="4200" dirty="0"/>
          </a:p>
        </p:txBody>
      </p:sp>
      <p:sp>
        <p:nvSpPr>
          <p:cNvPr id="7" name="Text 3"/>
          <p:cNvSpPr/>
          <p:nvPr/>
        </p:nvSpPr>
        <p:spPr>
          <a:xfrm>
            <a:off x="594360" y="4160520"/>
            <a:ext cx="5303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3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TEREN łączy pomiary z drona z kosztorysem robót ziemnych.</a:t>
            </a:r>
            <a:endParaRPr lang="en-US" sz="2300" dirty="0"/>
          </a:p>
        </p:txBody>
      </p:sp>
      <p:pic>
        <p:nvPicPr>
          <p:cNvPr id="8" name="Image 1" descr="/home/ubuntu/dcc-workspace/projects/teren/site/assets/terrain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766560" y="1005840"/>
            <a:ext cx="4864608" cy="49377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cc-workspace/projects/teren/site/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10896"/>
            <a:ext cx="1234440" cy="341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52760" y="374904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02 / 12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548640" y="632764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59625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Hipotezy problemów do sprawdzenia w 20 rozmowach. Bez deklarowanych wyników badań klientów.</a:t>
            </a:r>
            <a:endParaRPr lang="en-US" sz="800" dirty="0"/>
          </a:p>
        </p:txBody>
      </p:sp>
      <p:sp>
        <p:nvSpPr>
          <p:cNvPr id="6" name="Text 2"/>
          <p:cNvSpPr/>
          <p:nvPr/>
        </p:nvSpPr>
        <p:spPr>
          <a:xfrm>
            <a:off x="548640" y="969264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Rozliczenie potrzebuje</a:t>
            </a:r>
            <a:endParaRPr lang="en-US" sz="36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wspólnego obmiaru</a:t>
            </a:r>
            <a:endParaRPr lang="en-US" sz="3600" dirty="0"/>
          </a:p>
        </p:txBody>
      </p:sp>
      <p:sp>
        <p:nvSpPr>
          <p:cNvPr id="7" name="Text 3"/>
          <p:cNvSpPr/>
          <p:nvPr/>
        </p:nvSpPr>
        <p:spPr>
          <a:xfrm>
            <a:off x="548640" y="2423160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Kierownik kontraktu musi uzgodnić ilość, zanim zaakceptuje wartość robót.</a:t>
            </a:r>
            <a:endParaRPr lang="en-US" sz="2000" dirty="0"/>
          </a:p>
        </p:txBody>
      </p:sp>
      <p:sp>
        <p:nvSpPr>
          <p:cNvPr id="8" name="Shape 4"/>
          <p:cNvSpPr/>
          <p:nvPr/>
        </p:nvSpPr>
        <p:spPr>
          <a:xfrm>
            <a:off x="548640" y="3200400"/>
            <a:ext cx="1106424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3319272"/>
            <a:ext cx="2971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Rozproszone dane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3840480" y="3319272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Obmiar, kosztorys i raport z budowy opisują tę samą strefę w różnych plikach.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4005072"/>
            <a:ext cx="1106424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48640" y="4123944"/>
            <a:ext cx="2971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Zmienny teren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3840480" y="4123944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Następny etap może zasłonić powierzchnię potrzebną do późniejszej weryfikacji.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548640" y="4809744"/>
            <a:ext cx="1106424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48640" y="4928616"/>
            <a:ext cx="2971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Warunki umowy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3840480" y="4928616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Wykop, nasyp, transport i zagęszczenie wymagają uzgodnionej metody liczenia.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cc-workspace/projects/teren/site/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10896"/>
            <a:ext cx="1234440" cy="341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52760" y="374904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03 / 12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548640" y="632764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59625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MVP jako usługa. Sprzęt na wizualizacji fal.ai przedstawia koncepcję, nie własny produkt TEREN.</a:t>
            </a:r>
            <a:endParaRPr lang="en-US" sz="800" dirty="0"/>
          </a:p>
        </p:txBody>
      </p:sp>
      <p:sp>
        <p:nvSpPr>
          <p:cNvPr id="6" name="Text 2"/>
          <p:cNvSpPr/>
          <p:nvPr/>
        </p:nvSpPr>
        <p:spPr>
          <a:xfrm>
            <a:off x="548640" y="969264"/>
            <a:ext cx="5486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Nalot, kontrola,</a:t>
            </a:r>
            <a:endParaRPr lang="en-US" sz="36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raport do uzgodnienia</a:t>
            </a:r>
            <a:endParaRPr lang="en-US" sz="3600" dirty="0"/>
          </a:p>
        </p:txBody>
      </p:sp>
      <p:sp>
        <p:nvSpPr>
          <p:cNvPr id="7" name="Text 3"/>
          <p:cNvSpPr/>
          <p:nvPr/>
        </p:nvSpPr>
        <p:spPr>
          <a:xfrm>
            <a:off x="548640" y="260604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Operator partnerski zbiera dane. Analityk sprawdza ilości i przypisuje je do pozycji kosztorysu.</a:t>
            </a:r>
            <a:endParaRPr lang="en-US" sz="2000" dirty="0"/>
          </a:p>
        </p:txBody>
      </p:sp>
      <p:sp>
        <p:nvSpPr>
          <p:cNvPr id="8" name="Shape 4"/>
          <p:cNvSpPr/>
          <p:nvPr/>
        </p:nvSpPr>
        <p:spPr>
          <a:xfrm>
            <a:off x="548640" y="3931920"/>
            <a:ext cx="521208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4050792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Powtarzalny plan lotu i punkty kontrolne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548640" y="4535424"/>
            <a:ext cx="521208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48640" y="4654296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Historia powierzchni bazowej oraz zmian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548640" y="5138928"/>
            <a:ext cx="521208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548640" y="525780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PDF + CSV dla kierownika kontraktu</a:t>
            </a:r>
            <a:endParaRPr lang="en-US" sz="1600" dirty="0"/>
          </a:p>
        </p:txBody>
      </p:sp>
      <p:pic>
        <p:nvPicPr>
          <p:cNvPr id="14" name="Image 1" descr="/home/ubuntu/dcc-workspace/projects/teren/site/assets/drone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446520" y="987552"/>
            <a:ext cx="5193792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cc-workspace/projects/teren/site/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10896"/>
            <a:ext cx="1234440" cy="341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52760" y="374904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04 / 12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548640" y="632764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59625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Dane syntetyczne. (3 900 − 3 450) × 32 = 14 400 zł. Ilustracyjne ±3% pomiaru to ±103,5 m³. Wynik wymaga kontroli metody i niepewności.</a:t>
            </a:r>
            <a:endParaRPr lang="en-US" sz="800" dirty="0"/>
          </a:p>
        </p:txBody>
      </p:sp>
      <p:sp>
        <p:nvSpPr>
          <p:cNvPr id="6" name="Text 2"/>
          <p:cNvSpPr/>
          <p:nvPr/>
        </p:nvSpPr>
        <p:spPr>
          <a:xfrm>
            <a:off x="548640" y="969264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450 m³ do wyjaśnienia</a:t>
            </a:r>
            <a:endParaRPr lang="en-US" sz="3600" dirty="0"/>
          </a:p>
        </p:txBody>
      </p:sp>
      <p:sp>
        <p:nvSpPr>
          <p:cNvPr id="7" name="Text 3"/>
          <p:cNvSpPr/>
          <p:nvPr/>
        </p:nvSpPr>
        <p:spPr>
          <a:xfrm>
            <a:off x="548640" y="2423160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Przykład różnicy między zgłoszeniem a obmiarem z nalotu.</a:t>
            </a:r>
            <a:endParaRPr lang="en-US" sz="2000" dirty="0"/>
          </a:p>
        </p:txBody>
      </p:sp>
      <p:sp>
        <p:nvSpPr>
          <p:cNvPr id="8" name="Shape 4"/>
          <p:cNvSpPr/>
          <p:nvPr/>
        </p:nvSpPr>
        <p:spPr>
          <a:xfrm>
            <a:off x="548640" y="3246120"/>
            <a:ext cx="347472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34290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3 900 m³</a:t>
            </a:r>
            <a:endParaRPr lang="en-US" sz="3700" dirty="0"/>
          </a:p>
        </p:txBody>
      </p:sp>
      <p:sp>
        <p:nvSpPr>
          <p:cNvPr id="10" name="Text 6"/>
          <p:cNvSpPr/>
          <p:nvPr/>
        </p:nvSpPr>
        <p:spPr>
          <a:xfrm>
            <a:off x="548640" y="42976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zgłoszenie wykonawcy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4343400" y="3246120"/>
            <a:ext cx="347472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343400" y="34290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3 450 m³</a:t>
            </a:r>
            <a:endParaRPr lang="en-US" sz="3700" dirty="0"/>
          </a:p>
        </p:txBody>
      </p:sp>
      <p:sp>
        <p:nvSpPr>
          <p:cNvPr id="13" name="Text 9"/>
          <p:cNvSpPr/>
          <p:nvPr/>
        </p:nvSpPr>
        <p:spPr>
          <a:xfrm>
            <a:off x="4343400" y="42976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pomiar porównawczy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8138160" y="3246120"/>
            <a:ext cx="347472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138160" y="34290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32 zł / m³</a:t>
            </a:r>
            <a:endParaRPr lang="en-US" sz="3700" dirty="0"/>
          </a:p>
        </p:txBody>
      </p:sp>
      <p:sp>
        <p:nvSpPr>
          <p:cNvPr id="16" name="Text 12"/>
          <p:cNvSpPr/>
          <p:nvPr/>
        </p:nvSpPr>
        <p:spPr>
          <a:xfrm>
            <a:off x="8138160" y="42976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stawka kosztorysowa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548640" y="4892040"/>
            <a:ext cx="11064240" cy="1060704"/>
          </a:xfrm>
          <a:prstGeom prst="rect">
            <a:avLst/>
          </a:prstGeom>
          <a:solidFill>
            <a:srgbClr val="1C2521"/>
          </a:solidFill>
          <a:ln w="12700">
            <a:solidFill>
              <a:srgbClr val="1C2521">
                <a:alpha val="0"/>
              </a:srgbClr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22960" y="5093208"/>
            <a:ext cx="5029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4100" dirty="0">
                <a:solidFill>
                  <a:srgbClr val="F3F1E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14 400 zł</a:t>
            </a:r>
            <a:endParaRPr lang="en-US" sz="4100" dirty="0"/>
          </a:p>
        </p:txBody>
      </p:sp>
      <p:sp>
        <p:nvSpPr>
          <p:cNvPr id="19" name="Text 15"/>
          <p:cNvSpPr/>
          <p:nvPr/>
        </p:nvSpPr>
        <p:spPr>
          <a:xfrm>
            <a:off x="6126480" y="5202936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900" dirty="0">
                <a:solidFill>
                  <a:srgbClr val="F3F1E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wartość różnicy do uzgodnienia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cc-workspace/projects/teren/site/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10896"/>
            <a:ext cx="1234440" cy="341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52760" y="374904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05 / 12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548640" y="632764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59625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Dobór segmentu i lista 40 firm to założenia testu, nie oszacowanie całego rynku. Brak potwierdzonego TAM.</a:t>
            </a:r>
            <a:endParaRPr lang="en-US" sz="800" dirty="0"/>
          </a:p>
        </p:txBody>
      </p:sp>
      <p:sp>
        <p:nvSpPr>
          <p:cNvPr id="6" name="Text 2"/>
          <p:cNvSpPr/>
          <p:nvPr/>
        </p:nvSpPr>
        <p:spPr>
          <a:xfrm>
            <a:off x="548640" y="969264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Pierwszy klient:</a:t>
            </a:r>
            <a:endParaRPr lang="en-US" sz="36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kierownik kontraktu</a:t>
            </a:r>
            <a:endParaRPr lang="en-US" sz="3600" dirty="0"/>
          </a:p>
        </p:txBody>
      </p:sp>
      <p:sp>
        <p:nvSpPr>
          <p:cNvPr id="7" name="Text 3"/>
          <p:cNvSpPr/>
          <p:nvPr/>
        </p:nvSpPr>
        <p:spPr>
          <a:xfrm>
            <a:off x="548640" y="2514600"/>
            <a:ext cx="5669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Roboty ziemne pod hale i drogi. Jedna budowa do 10 ha, regularne rozliczenia ilościowe.</a:t>
            </a:r>
            <a:endParaRPr lang="en-US" sz="2000" dirty="0"/>
          </a:p>
        </p:txBody>
      </p:sp>
      <p:sp>
        <p:nvSpPr>
          <p:cNvPr id="8" name="Shape 4"/>
          <p:cNvSpPr/>
          <p:nvPr/>
        </p:nvSpPr>
        <p:spPr>
          <a:xfrm>
            <a:off x="548640" y="3703320"/>
            <a:ext cx="548640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3822192"/>
            <a:ext cx="5486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Kupujący odpowiada za odbiór oraz budżet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548640" y="4315968"/>
            <a:ext cx="548640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48640" y="4434840"/>
            <a:ext cx="5486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Klient udostępnia kosztorys i stan bazowy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548640" y="4928616"/>
            <a:ext cx="548640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548640" y="5047488"/>
            <a:ext cx="5486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Operator potwierdza możliwość wykonania lotów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6812280" y="2514600"/>
            <a:ext cx="4800600" cy="3246120"/>
          </a:xfrm>
          <a:prstGeom prst="rect">
            <a:avLst/>
          </a:prstGeom>
          <a:solidFill>
            <a:srgbClr val="C8D2BD"/>
          </a:solidFill>
          <a:ln w="12700">
            <a:solidFill>
              <a:srgbClr val="C8D2BD">
                <a:alpha val="0"/>
              </a:srgbClr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0" y="3063240"/>
            <a:ext cx="4114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49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40 firm</a:t>
            </a:r>
            <a:endParaRPr lang="en-US" sz="4900" dirty="0"/>
          </a:p>
        </p:txBody>
      </p:sp>
      <p:sp>
        <p:nvSpPr>
          <p:cNvPr id="16" name="Text 12"/>
          <p:cNvSpPr/>
          <p:nvPr/>
        </p:nvSpPr>
        <p:spPr>
          <a:xfrm>
            <a:off x="7132320" y="4343400"/>
            <a:ext cx="3977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pierwsza lista do badania i rozmów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cc-workspace/projects/teren/site/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10896"/>
            <a:ext cx="1234440" cy="341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52760" y="374904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06 / 12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548640" y="632764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59625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Źródła: propelleraero.com/platform/volume-calculations/; propelleraero.com/workflows/inventory-volume-measurements-workflow/; wingtra.com/drone-for-earthworks-surveying/; enterprise.dji.com/geospatial/earthwork. Odczyt 21.10.2026.</a:t>
            </a:r>
            <a:endParaRPr lang="en-US" sz="800" dirty="0"/>
          </a:p>
        </p:txBody>
      </p:sp>
      <p:sp>
        <p:nvSpPr>
          <p:cNvPr id="6" name="Text 2"/>
          <p:cNvSpPr/>
          <p:nvPr/>
        </p:nvSpPr>
        <p:spPr>
          <a:xfrm>
            <a:off x="548640" y="969264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Rynek ma już</a:t>
            </a:r>
            <a:endParaRPr lang="en-US" sz="36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narzędzia pomiarowe</a:t>
            </a:r>
            <a:endParaRPr lang="en-US" sz="3600" dirty="0"/>
          </a:p>
        </p:txBody>
      </p:sp>
      <p:sp>
        <p:nvSpPr>
          <p:cNvPr id="7" name="Text 3"/>
          <p:cNvSpPr/>
          <p:nvPr/>
        </p:nvSpPr>
        <p:spPr>
          <a:xfrm>
            <a:off x="548640" y="2423160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TEREN musi obronić wartość obsługi rozliczenia.</a:t>
            </a:r>
            <a:endParaRPr lang="en-US" sz="2000" dirty="0"/>
          </a:p>
        </p:txBody>
      </p:sp>
      <p:sp>
        <p:nvSpPr>
          <p:cNvPr id="8" name="Shape 4"/>
          <p:cNvSpPr/>
          <p:nvPr/>
        </p:nvSpPr>
        <p:spPr>
          <a:xfrm>
            <a:off x="548640" y="3200400"/>
            <a:ext cx="1106424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3319272"/>
            <a:ext cx="2971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Propeller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3840480" y="3319272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Objętości, porównania terenu, raporty i wsparcie rozliczeń.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4005072"/>
            <a:ext cx="1106424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48640" y="4123944"/>
            <a:ext cx="2971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Wingtra / DJI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3840480" y="4123944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Sprzęt, zbieranie danych i workflow fotogrametrii.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548640" y="4809744"/>
            <a:ext cx="1106424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48640" y="4928616"/>
            <a:ext cx="2971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Geodeta + Excel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3840480" y="4928616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Istniejąca relacja i bezpośredni substytut dla obmiaru.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548640" y="5532120"/>
            <a:ext cx="11064240" cy="539496"/>
          </a:xfrm>
          <a:prstGeom prst="rect">
            <a:avLst/>
          </a:prstGeom>
          <a:solidFill>
            <a:srgbClr val="C8D2BD"/>
          </a:solidFill>
          <a:ln w="12700">
            <a:solidFill>
              <a:srgbClr val="C8D2BD">
                <a:alpha val="0"/>
              </a:srgbClr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713232" y="5641848"/>
            <a:ext cx="10744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Hipoteza przewagi: polski kosztorys, analityk i historia uzgodnień w jednej usłudze.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cc-workspace/projects/teren/site/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10896"/>
            <a:ext cx="1234440" cy="341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52760" y="374904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07 / 12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548640" y="632764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59625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Hipotezy cen netto bez VAT. Wdrożenie abonamentu bez pilotażu: 2 900 zł netto. Pogoda i kwalifikacja operacji wpływają na terminy.</a:t>
            </a:r>
            <a:endParaRPr lang="en-US" sz="800" dirty="0"/>
          </a:p>
        </p:txBody>
      </p:sp>
      <p:sp>
        <p:nvSpPr>
          <p:cNvPr id="6" name="Text 2"/>
          <p:cNvSpPr/>
          <p:nvPr/>
        </p:nvSpPr>
        <p:spPr>
          <a:xfrm>
            <a:off x="548640" y="969264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Płatny pilotaż,</a:t>
            </a:r>
            <a:endParaRPr lang="en-US" sz="36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potem abonament</a:t>
            </a:r>
            <a:endParaRPr lang="en-US" sz="3600" dirty="0"/>
          </a:p>
        </p:txBody>
      </p:sp>
      <p:sp>
        <p:nvSpPr>
          <p:cNvPr id="7" name="Shape 3"/>
          <p:cNvSpPr/>
          <p:nvPr/>
        </p:nvSpPr>
        <p:spPr>
          <a:xfrm>
            <a:off x="548640" y="2697480"/>
            <a:ext cx="537210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548640" y="2880360"/>
            <a:ext cx="53721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44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9 900 zł</a:t>
            </a:r>
            <a:endParaRPr lang="en-US" sz="4400" dirty="0"/>
          </a:p>
        </p:txBody>
      </p:sp>
      <p:sp>
        <p:nvSpPr>
          <p:cNvPr id="9" name="Text 5"/>
          <p:cNvSpPr/>
          <p:nvPr/>
        </p:nvSpPr>
        <p:spPr>
          <a:xfrm>
            <a:off x="548640" y="3749040"/>
            <a:ext cx="53721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pilotaż / 4 tygodnie</a:t>
            </a:r>
            <a:endParaRPr lang="en-US" sz="1700" dirty="0"/>
          </a:p>
        </p:txBody>
      </p:sp>
      <p:sp>
        <p:nvSpPr>
          <p:cNvPr id="10" name="Shape 6"/>
          <p:cNvSpPr/>
          <p:nvPr/>
        </p:nvSpPr>
        <p:spPr>
          <a:xfrm>
            <a:off x="6240780" y="2697480"/>
            <a:ext cx="537210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240780" y="2880360"/>
            <a:ext cx="53721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44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7 900 zł</a:t>
            </a:r>
            <a:endParaRPr lang="en-US" sz="4400" dirty="0"/>
          </a:p>
        </p:txBody>
      </p:sp>
      <p:sp>
        <p:nvSpPr>
          <p:cNvPr id="12" name="Text 8"/>
          <p:cNvSpPr/>
          <p:nvPr/>
        </p:nvSpPr>
        <p:spPr>
          <a:xfrm>
            <a:off x="6240780" y="3749040"/>
            <a:ext cx="53721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abonament / miesiąc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548640" y="457200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Pilotaż: pomiar bazowy i 2 naloty kontrolne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48640" y="495604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Abonament: 4 naloty miesięcznie na jednej budowie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548640" y="5340096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Zakres do 10 ha i uzgodniony zasięg dojazdu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cc-workspace/projects/teren/site/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10896"/>
            <a:ext cx="1234440" cy="341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52760" y="374904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08 / 12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548640" y="632764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59625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Założenia bez ofert dostawców. Bezpośrednio 5 100 zł, marża 2 800 zł. Przy 32 000 zł kosztów stałych próg to 12 budów. Nalot po 900 zł obniża marżę do 22,8% i podnosi próg do 18 budów.</a:t>
            </a:r>
            <a:endParaRPr lang="en-US" sz="800" dirty="0"/>
          </a:p>
        </p:txBody>
      </p:sp>
      <p:sp>
        <p:nvSpPr>
          <p:cNvPr id="6" name="Text 2"/>
          <p:cNvSpPr/>
          <p:nvPr/>
        </p:nvSpPr>
        <p:spPr>
          <a:xfrm>
            <a:off x="548640" y="969264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2 800 zł marży pokrycia</a:t>
            </a:r>
            <a:endParaRPr lang="en-US" sz="36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na budowie miesięcznie</a:t>
            </a:r>
            <a:endParaRPr lang="en-US" sz="3600" dirty="0"/>
          </a:p>
        </p:txBody>
      </p:sp>
      <p:sp>
        <p:nvSpPr>
          <p:cNvPr id="7" name="Shape 3"/>
          <p:cNvSpPr/>
          <p:nvPr/>
        </p:nvSpPr>
        <p:spPr>
          <a:xfrm>
            <a:off x="548640" y="2743200"/>
            <a:ext cx="557784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548640" y="2862072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Przychód abonamentu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4754880" y="286207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7 900 zł</a:t>
            </a:r>
            <a:endParaRPr lang="en-US" sz="1800" dirty="0"/>
          </a:p>
        </p:txBody>
      </p:sp>
      <p:sp>
        <p:nvSpPr>
          <p:cNvPr id="10" name="Shape 6"/>
          <p:cNvSpPr/>
          <p:nvPr/>
        </p:nvSpPr>
        <p:spPr>
          <a:xfrm>
            <a:off x="548640" y="3383280"/>
            <a:ext cx="557784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48640" y="3502152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Naloty i dojazdy</a:t>
            </a:r>
            <a:endParaRPr lang="en-US" sz="1700" dirty="0"/>
          </a:p>
        </p:txBody>
      </p:sp>
      <p:sp>
        <p:nvSpPr>
          <p:cNvPr id="12" name="Text 8"/>
          <p:cNvSpPr/>
          <p:nvPr/>
        </p:nvSpPr>
        <p:spPr>
          <a:xfrm>
            <a:off x="4754880" y="350215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3 200 zł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548640" y="4023360"/>
            <a:ext cx="557784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548640" y="4142232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Analiza, obróbka i chmura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4754880" y="414223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1 800 zł</a:t>
            </a:r>
            <a:endParaRPr lang="en-US" sz="1800" dirty="0"/>
          </a:p>
        </p:txBody>
      </p:sp>
      <p:sp>
        <p:nvSpPr>
          <p:cNvPr id="16" name="Shape 12"/>
          <p:cNvSpPr/>
          <p:nvPr/>
        </p:nvSpPr>
        <p:spPr>
          <a:xfrm>
            <a:off x="548640" y="4663440"/>
            <a:ext cx="557784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548640" y="4782312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Ubezpieczenie / QA</a:t>
            </a:r>
            <a:endParaRPr lang="en-US" sz="1700" dirty="0"/>
          </a:p>
        </p:txBody>
      </p:sp>
      <p:sp>
        <p:nvSpPr>
          <p:cNvPr id="18" name="Text 14"/>
          <p:cNvSpPr/>
          <p:nvPr/>
        </p:nvSpPr>
        <p:spPr>
          <a:xfrm>
            <a:off x="4754880" y="478231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100 zł</a:t>
            </a:r>
            <a:endParaRPr lang="en-US" sz="1800" dirty="0"/>
          </a:p>
        </p:txBody>
      </p:sp>
      <p:sp>
        <p:nvSpPr>
          <p:cNvPr id="19" name="Shape 15"/>
          <p:cNvSpPr/>
          <p:nvPr/>
        </p:nvSpPr>
        <p:spPr>
          <a:xfrm>
            <a:off x="6766560" y="2743200"/>
            <a:ext cx="4846320" cy="3017520"/>
          </a:xfrm>
          <a:prstGeom prst="rect">
            <a:avLst/>
          </a:prstGeom>
          <a:solidFill>
            <a:srgbClr val="C8D2BD"/>
          </a:solidFill>
          <a:ln w="12700">
            <a:solidFill>
              <a:srgbClr val="C8D2BD">
                <a:alpha val="0"/>
              </a:srgbClr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7086600" y="3246120"/>
            <a:ext cx="4114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55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35,4%</a:t>
            </a:r>
            <a:endParaRPr lang="en-US" sz="5500" dirty="0"/>
          </a:p>
        </p:txBody>
      </p:sp>
      <p:sp>
        <p:nvSpPr>
          <p:cNvPr id="21" name="Text 17"/>
          <p:cNvSpPr/>
          <p:nvPr/>
        </p:nvSpPr>
        <p:spPr>
          <a:xfrm>
            <a:off x="7086600" y="4434840"/>
            <a:ext cx="4023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marża przed kosztami stałymi i pozyskaniem klienta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cc-workspace/projects/teren/site/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10896"/>
            <a:ext cx="1234440" cy="341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52760" y="374904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09 / 12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548640" y="632764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59625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Cele walidacji na pierwsze 90 dni. Konwersje, popyt i koszt pozyskania klienta nie zostały jeszcze zmierzone.</a:t>
            </a:r>
            <a:endParaRPr lang="en-US" sz="800" dirty="0"/>
          </a:p>
        </p:txBody>
      </p:sp>
      <p:sp>
        <p:nvSpPr>
          <p:cNvPr id="6" name="Text 2"/>
          <p:cNvSpPr/>
          <p:nvPr/>
        </p:nvSpPr>
        <p:spPr>
          <a:xfrm>
            <a:off x="548640" y="969264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Sprzedaż zaczyna się</a:t>
            </a:r>
            <a:endParaRPr lang="en-US" sz="36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od realnego rozliczenia</a:t>
            </a:r>
            <a:endParaRPr lang="en-US" sz="3600" dirty="0"/>
          </a:p>
        </p:txBody>
      </p:sp>
      <p:sp>
        <p:nvSpPr>
          <p:cNvPr id="7" name="Text 3"/>
          <p:cNvSpPr/>
          <p:nvPr/>
        </p:nvSpPr>
        <p:spPr>
          <a:xfrm>
            <a:off x="548640" y="2423160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Założyciel sprzedaje bezpośrednio. Partner pomiarowy może wprowadzić usługę na budowę.</a:t>
            </a:r>
            <a:endParaRPr lang="en-US" sz="2000" dirty="0"/>
          </a:p>
        </p:txBody>
      </p:sp>
      <p:sp>
        <p:nvSpPr>
          <p:cNvPr id="8" name="Shape 4"/>
          <p:cNvSpPr/>
          <p:nvPr/>
        </p:nvSpPr>
        <p:spPr>
          <a:xfrm>
            <a:off x="548640" y="3246120"/>
            <a:ext cx="347472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34290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</a:t>
            </a:r>
            <a:endParaRPr lang="en-US" sz="3700" dirty="0"/>
          </a:p>
        </p:txBody>
      </p:sp>
      <p:sp>
        <p:nvSpPr>
          <p:cNvPr id="10" name="Text 6"/>
          <p:cNvSpPr/>
          <p:nvPr/>
        </p:nvSpPr>
        <p:spPr>
          <a:xfrm>
            <a:off x="548640" y="42976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rozmów z decydentami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4343400" y="3246120"/>
            <a:ext cx="347472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343400" y="34290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3700" dirty="0"/>
          </a:p>
        </p:txBody>
      </p:sp>
      <p:sp>
        <p:nvSpPr>
          <p:cNvPr id="13" name="Text 9"/>
          <p:cNvSpPr/>
          <p:nvPr/>
        </p:nvSpPr>
        <p:spPr>
          <a:xfrm>
            <a:off x="4343400" y="42976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płatne pilotaże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8138160" y="3246120"/>
            <a:ext cx="347472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138160" y="34290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3700" dirty="0"/>
          </a:p>
        </p:txBody>
      </p:sp>
      <p:sp>
        <p:nvSpPr>
          <p:cNvPr id="16" name="Text 12"/>
          <p:cNvSpPr/>
          <p:nvPr/>
        </p:nvSpPr>
        <p:spPr>
          <a:xfrm>
            <a:off x="8138160" y="42976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przejścia na abonament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cc-workspace/projects/teren/site/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10896"/>
            <a:ext cx="1234440" cy="341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52760" y="374904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10 / 12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548640" y="632764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59625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Harmonogram od zatwierdzenia startu. Cel operacyjny: ≥90% raportów w 48 h od przyjęcia kompletnego nalotu. Okna pogodowe rozliczane oddzielnie.</a:t>
            </a:r>
            <a:endParaRPr lang="en-US" sz="800" dirty="0"/>
          </a:p>
        </p:txBody>
      </p:sp>
      <p:sp>
        <p:nvSpPr>
          <p:cNvPr id="6" name="Text 2"/>
          <p:cNvSpPr/>
          <p:nvPr/>
        </p:nvSpPr>
        <p:spPr>
          <a:xfrm>
            <a:off x="548640" y="969264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90 dni do decyzji</a:t>
            </a:r>
            <a:endParaRPr lang="en-US" sz="3600" dirty="0"/>
          </a:p>
        </p:txBody>
      </p:sp>
      <p:sp>
        <p:nvSpPr>
          <p:cNvPr id="7" name="Shape 3"/>
          <p:cNvSpPr/>
          <p:nvPr/>
        </p:nvSpPr>
        <p:spPr>
          <a:xfrm>
            <a:off x="548640" y="2743200"/>
            <a:ext cx="1106424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548640" y="2862072"/>
            <a:ext cx="2971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Dni 01–30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3840480" y="2862072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 rozmów, dokumenty rozliczeń, partner pomiarowy i zamówienia pilotaży.</a:t>
            </a:r>
            <a:endParaRPr lang="en-US" sz="1700" dirty="0"/>
          </a:p>
        </p:txBody>
      </p:sp>
      <p:sp>
        <p:nvSpPr>
          <p:cNvPr id="10" name="Shape 6"/>
          <p:cNvSpPr/>
          <p:nvPr/>
        </p:nvSpPr>
        <p:spPr>
          <a:xfrm>
            <a:off x="548640" y="3547872"/>
            <a:ext cx="1106424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48640" y="3666744"/>
            <a:ext cx="2971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Dni 31–60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3840480" y="3666744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Trzy budowy. Ręcznie sprawdzane raporty i rejestr kosztów realizacji.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548640" y="4352544"/>
            <a:ext cx="1106424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548640" y="4471416"/>
            <a:ext cx="2971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Dni 61–90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3840480" y="4471416"/>
            <a:ext cx="7680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Dwa odnowienia jako cel. Decyzja o dalszej inwestycji i automatyzacji.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cc-workspace/projects/teren/site/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10896"/>
            <a:ext cx="1234440" cy="341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52760" y="374904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11 / 12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548640" y="632764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59625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PAŻP: pansa.pl/zasady-wykonywania-lotow-bsp-w-kategorii-otwartej/; ULC: ulc.gov.pl/kampanie-edukacyjne/miej-drony-pod-kontrola. OPEN m.in. VLOS i do 120 m, zależnie od warunków. Poza OPEN odpowiednia ścieżka kategorii szczególnej. Odczyt 21.10.2026.</a:t>
            </a:r>
            <a:endParaRPr lang="en-US" sz="800" dirty="0"/>
          </a:p>
        </p:txBody>
      </p:sp>
      <p:sp>
        <p:nvSpPr>
          <p:cNvPr id="6" name="Text 2"/>
          <p:cNvSpPr/>
          <p:nvPr/>
        </p:nvSpPr>
        <p:spPr>
          <a:xfrm>
            <a:off x="548640" y="969264"/>
            <a:ext cx="5486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Jakość pomiaru</a:t>
            </a:r>
            <a:endParaRPr lang="en-US" sz="36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warunkuje sprzedaż</a:t>
            </a:r>
            <a:endParaRPr lang="en-US" sz="3600" dirty="0"/>
          </a:p>
        </p:txBody>
      </p:sp>
      <p:sp>
        <p:nvSpPr>
          <p:cNvPr id="7" name="Text 3"/>
          <p:cNvSpPr/>
          <p:nvPr/>
        </p:nvSpPr>
        <p:spPr>
          <a:xfrm>
            <a:off x="548640" y="260604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Każdy zakres wymaga kwalifikacji lotu, uzgodnionej metody i kontroli wyniku.</a:t>
            </a:r>
            <a:endParaRPr lang="en-US" sz="2000" dirty="0"/>
          </a:p>
        </p:txBody>
      </p:sp>
      <p:sp>
        <p:nvSpPr>
          <p:cNvPr id="8" name="Shape 4"/>
          <p:cNvSpPr/>
          <p:nvPr/>
        </p:nvSpPr>
        <p:spPr>
          <a:xfrm>
            <a:off x="548640" y="3931920"/>
            <a:ext cx="521208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4050792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Operator sprawdza strefy, kompetencje i warunki operacji</a:t>
            </a:r>
            <a:endParaRPr lang="en-US" sz="1600" dirty="0"/>
          </a:p>
        </p:txBody>
      </p:sp>
      <p:sp>
        <p:nvSpPr>
          <p:cNvPr id="10" name="Shape 6"/>
          <p:cNvSpPr/>
          <p:nvPr/>
        </p:nvSpPr>
        <p:spPr>
          <a:xfrm>
            <a:off x="548640" y="4535424"/>
            <a:ext cx="521208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548640" y="4654296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Analityk kontroluje tolerancję, bazę i zasłonięte obszary</a:t>
            </a:r>
            <a:endParaRPr lang="en-US" sz="1600" dirty="0"/>
          </a:p>
        </p:txBody>
      </p:sp>
      <p:sp>
        <p:nvSpPr>
          <p:cNvPr id="12" name="Shape 8"/>
          <p:cNvSpPr/>
          <p:nvPr/>
        </p:nvSpPr>
        <p:spPr>
          <a:xfrm>
            <a:off x="548640" y="5138928"/>
            <a:ext cx="521208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548640" y="525780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Umowa określa odpowiedzialność i dostęp do danych</a:t>
            </a:r>
            <a:endParaRPr lang="en-US" sz="1600" dirty="0"/>
          </a:p>
        </p:txBody>
      </p:sp>
      <p:pic>
        <p:nvPicPr>
          <p:cNvPr id="14" name="Image 1" descr="/home/ubuntu/dcc-workspace/projects/teren/site/assets/kit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446520" y="987552"/>
            <a:ext cx="5193792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buntu/dcc-workspace/projects/teren/site/assets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10896"/>
            <a:ext cx="1234440" cy="341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52760" y="374904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12 / 12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548640" y="6327648"/>
            <a:ext cx="11064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800" dirty="0">
                <a:solidFill>
                  <a:srgbClr val="59625B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Plan budżetu, nie pozyskane finansowanie. Brak deklarowanych klientów i zespołu. Strona, pełny plan oraz źródła: teren.appbartek.pl</a:t>
            </a:r>
            <a:endParaRPr lang="en-US" sz="800" dirty="0"/>
          </a:p>
        </p:txBody>
      </p:sp>
      <p:sp>
        <p:nvSpPr>
          <p:cNvPr id="6" name="Text 2"/>
          <p:cNvSpPr/>
          <p:nvPr/>
        </p:nvSpPr>
        <p:spPr>
          <a:xfrm>
            <a:off x="548640" y="969264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180 000 zł</a:t>
            </a:r>
            <a:endParaRPr lang="en-US" sz="36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na sprawdzenie usługi</a:t>
            </a:r>
            <a:endParaRPr lang="en-US" sz="3600" dirty="0"/>
          </a:p>
        </p:txBody>
      </p:sp>
      <p:sp>
        <p:nvSpPr>
          <p:cNvPr id="7" name="Text 3"/>
          <p:cNvSpPr/>
          <p:nvPr/>
        </p:nvSpPr>
        <p:spPr>
          <a:xfrm>
            <a:off x="548640" y="2423160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Budżet testu na 90 dni, uruchamiany etapami.</a:t>
            </a:r>
            <a:endParaRPr lang="en-US" sz="2000" dirty="0"/>
          </a:p>
        </p:txBody>
      </p:sp>
      <p:sp>
        <p:nvSpPr>
          <p:cNvPr id="8" name="Shape 4"/>
          <p:cNvSpPr/>
          <p:nvPr/>
        </p:nvSpPr>
        <p:spPr>
          <a:xfrm>
            <a:off x="548640" y="3035808"/>
            <a:ext cx="1106424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3154680"/>
            <a:ext cx="2971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96 000 zł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3840480" y="3154680"/>
            <a:ext cx="768096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Operacje, sprzedaż i rozwój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584448"/>
            <a:ext cx="1106424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48640" y="3703320"/>
            <a:ext cx="2971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24 000 zł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3840480" y="3703320"/>
            <a:ext cx="768096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Realizacja pilotaży i kontrole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548640" y="4133088"/>
            <a:ext cx="1106424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48640" y="4251960"/>
            <a:ext cx="2971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30 000 zł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3840480" y="4251960"/>
            <a:ext cx="768096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Licencje, umowy i specjaliści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548640" y="4681728"/>
            <a:ext cx="11064240" cy="0"/>
          </a:xfrm>
          <a:prstGeom prst="line">
            <a:avLst/>
          </a:prstGeom>
          <a:noFill/>
          <a:ln w="7620">
            <a:solidFill>
              <a:srgbClr val="D1D2C8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48640" y="4800600"/>
            <a:ext cx="2971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30 000 zł</a:t>
            </a:r>
            <a:endParaRPr lang="en-US" sz="1800" dirty="0"/>
          </a:p>
        </p:txBody>
      </p:sp>
      <p:sp>
        <p:nvSpPr>
          <p:cNvPr id="19" name="Text 15"/>
          <p:cNvSpPr/>
          <p:nvPr/>
        </p:nvSpPr>
        <p:spPr>
          <a:xfrm>
            <a:off x="3840480" y="4800600"/>
            <a:ext cx="768096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Rezerwa na powtórki i zmianę kosztów</a:t>
            </a:r>
            <a:endParaRPr lang="en-US" sz="1700" dirty="0"/>
          </a:p>
        </p:txBody>
      </p:sp>
      <p:sp>
        <p:nvSpPr>
          <p:cNvPr id="20" name="Shape 16"/>
          <p:cNvSpPr/>
          <p:nvPr/>
        </p:nvSpPr>
        <p:spPr>
          <a:xfrm>
            <a:off x="548640" y="5422392"/>
            <a:ext cx="11064240" cy="539496"/>
          </a:xfrm>
          <a:prstGeom prst="rect">
            <a:avLst/>
          </a:prstGeom>
          <a:solidFill>
            <a:srgbClr val="C8D2BD"/>
          </a:solidFill>
          <a:ln w="12700">
            <a:solidFill>
              <a:srgbClr val="C8D2BD">
                <a:alpha val="0"/>
              </a:srgbClr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713232" y="5532120"/>
            <a:ext cx="10744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1C252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Warunek rozwoju: 2 z 3 odnowień, poprawne pomiary i co najmniej 30% marży pokrycia.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anrop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nrop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TEREN — koncepcja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TEREN — pomiary do rozliczania robót ziemnych</dc:title>
  <dc:subject>Koncepcja startupu dronowego i plan walidacji</dc:subject>
  <dc:creator>TEREN concept / Bartek</dc:creator>
  <cp:lastModifiedBy>TEREN concept / Bartek</cp:lastModifiedBy>
  <cp:revision>1</cp:revision>
  <dcterms:created xsi:type="dcterms:W3CDTF">2026-10-21T12:40:25Z</dcterms:created>
  <dcterms:modified xsi:type="dcterms:W3CDTF">2026-10-21T12:40:25Z</dcterms:modified>
</cp:coreProperties>
</file>